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7" r:id="rId9"/>
    <p:sldId id="265" r:id="rId10"/>
    <p:sldId id="266" r:id="rId11"/>
    <p:sldId id="268" r:id="rId12"/>
    <p:sldId id="269" r:id="rId13"/>
  </p:sldIdLst>
  <p:sldSz cx="9144000" cy="6858000" type="screen4x3"/>
  <p:notesSz cx="6797675" cy="98567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22684-BA67-452D-BA17-0A8872F02F04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9187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7FF54-102E-4BCB-8D16-358D98F716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7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7FF54-102E-4BCB-8D16-358D98F716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73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7FF54-102E-4BCB-8D16-358D98F7165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51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500">
              <a:srgbClr val="FFBD9F"/>
            </a:gs>
            <a:gs pos="0">
              <a:schemeClr val="accent1">
                <a:tint val="66000"/>
                <a:satMod val="160000"/>
              </a:schemeClr>
            </a:gs>
            <a:gs pos="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ahUKEwj38ZuSxtnPAhVI2BoKHUl0D_EQjRwIBw&amp;url=http://www.souintegracao.com.br/v2/2014/09/04/reuniao-de-pais-bem-vindo-ao-6o-ano/&amp;bvm=bv.135475266,d.ZGg&amp;psig=AFQjCNFuv_A_fIy7PXXYI4_bCRB9gDXjaA&amp;ust=1476508815544216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Spolupráce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83768" y="4869160"/>
            <a:ext cx="6172200" cy="1080120"/>
          </a:xfrm>
        </p:spPr>
        <p:txBody>
          <a:bodyPr>
            <a:normAutofit/>
          </a:bodyPr>
          <a:lstStyle/>
          <a:p>
            <a:r>
              <a:rPr lang="cs-CZ" dirty="0"/>
              <a:t>OSPOD NOVÝ BOR A SOCIÁLNÍCH SLUŽEB </a:t>
            </a:r>
          </a:p>
          <a:p>
            <a:endParaRPr lang="cs-CZ" dirty="0"/>
          </a:p>
          <a:p>
            <a:r>
              <a:rPr lang="cs-CZ" sz="1400" dirty="0"/>
              <a:t>Mgr. Balážová Dana OSPOD Nový Bor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057173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OBTÍŽNÉ SITUACE PŘI NASTAVENÍ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VYMEZENÍ KOMPETENCÍ PRACOVNÍKŮ OSPOD A SOCIÁLNÍCH SLUŽEB </a:t>
            </a:r>
          </a:p>
          <a:p>
            <a:pPr lvl="1"/>
            <a:r>
              <a:rPr lang="cs-CZ" dirty="0"/>
              <a:t>Problémy při vymezení zakázky – odlišná očekávání (například PK – vymezit cíle, účastníky …role OSPOD) </a:t>
            </a:r>
          </a:p>
          <a:p>
            <a:pPr lvl="1"/>
            <a:r>
              <a:rPr lang="cs-CZ" dirty="0"/>
              <a:t>Co přísluší OSPOD, co službě? </a:t>
            </a:r>
          </a:p>
          <a:p>
            <a:pPr lvl="1"/>
            <a:r>
              <a:rPr lang="cs-CZ" dirty="0"/>
              <a:t>Služby často překračují kompetence – snaží se být všeobjímající, OSPOD nemůže překračovat zákon a někdy se dostává do kolize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/>
              <a:t>SPRÁVNÝ ODHAD POTŘEBNOSTI SLUŽBY – např. při asistovaném předávání nebo kontaktu (nelze předem kvalifikovaně odhad poptávku po službě)</a:t>
            </a:r>
          </a:p>
          <a:p>
            <a:endParaRPr lang="cs-CZ" dirty="0"/>
          </a:p>
          <a:p>
            <a:r>
              <a:rPr lang="cs-CZ" dirty="0"/>
              <a:t>ČASTÁ ZMĚNA PRACOVNÍKŮ SOCIÁLNÍCH SLUŽEB </a:t>
            </a:r>
          </a:p>
          <a:p>
            <a:pPr lvl="1"/>
            <a:endParaRPr lang="cs-CZ" dirty="0"/>
          </a:p>
          <a:p>
            <a:r>
              <a:rPr lang="cs-CZ" dirty="0"/>
              <a:t>PROBLÉMY V KONTINUÁLNÍM POSKYTOVÁNÍ SLUŽBY</a:t>
            </a:r>
          </a:p>
          <a:p>
            <a:pPr lvl="1"/>
            <a:r>
              <a:rPr lang="cs-CZ" dirty="0"/>
              <a:t>Z finančních důvodů dochází k přerušení nebo pozastavení služby </a:t>
            </a:r>
          </a:p>
          <a:p>
            <a:pPr lvl="1"/>
            <a:r>
              <a:rPr lang="cs-CZ" dirty="0"/>
              <a:t>Problém u navázaných rodin i nových zakázek</a:t>
            </a:r>
          </a:p>
          <a:p>
            <a:pPr lvl="1"/>
            <a:r>
              <a:rPr lang="cs-CZ" dirty="0"/>
              <a:t>/NRP naprosto bez problémů – finanční prostředky mají k dispozici bez prodlevy/ 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/>
              <a:t>ODLIŠNÝ ZPŮSOB PRÁCE  </a:t>
            </a:r>
          </a:p>
          <a:p>
            <a:pPr lvl="1"/>
            <a:r>
              <a:rPr lang="cs-CZ" dirty="0"/>
              <a:t>Rozdíl mezi kontrolou (OSPOD) a pomocí (služby). Služby založené zejména na dobrovolnosti a spolupráci, přestože pracují na základě pověření ke SPOD. Oproti tomu OSPOD často musí vstupovat do rodin represivně</a:t>
            </a:r>
          </a:p>
          <a:p>
            <a:pPr lvl="1"/>
            <a:r>
              <a:rPr lang="cs-CZ" dirty="0"/>
              <a:t>OSPOD nemůže regulovat počty klientů – sociální služby ano.</a:t>
            </a:r>
          </a:p>
          <a:p>
            <a:pPr lvl="1"/>
            <a:r>
              <a:rPr lang="cs-CZ" dirty="0"/>
              <a:t>Sociální služby požadují často „motivované“ klienty, ale OSPOD nemá možnost regulovat a vybírat klienty, někdy využívá §12 a výchovná opatření (§13 – povinnost využít odbornou poradenskou pomoc, setkání s mediátorem)</a:t>
            </a:r>
          </a:p>
          <a:p>
            <a:pPr marL="365760" lvl="1" indent="0">
              <a:buNone/>
            </a:pPr>
            <a:endParaRPr lang="cs-CZ" dirty="0"/>
          </a:p>
        </p:txBody>
      </p:sp>
      <p:pic>
        <p:nvPicPr>
          <p:cNvPr id="2051" name="Picture 3" descr="C:\Users\dbalazova\AppData\Local\Microsoft\Windows\Temporary Internet Files\Content.IE5\W6NTKIT1\smiley-34473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12467"/>
            <a:ext cx="1366424" cy="124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589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74642"/>
          </a:xfrm>
        </p:spPr>
        <p:txBody>
          <a:bodyPr>
            <a:normAutofit/>
          </a:bodyPr>
          <a:lstStyle/>
          <a:p>
            <a:br>
              <a:rPr lang="cs-CZ" dirty="0"/>
            </a:br>
            <a:r>
              <a:rPr lang="cs-CZ" b="1" dirty="0"/>
              <a:t>Spolupráce OSPOD a sociálních služeb je proces, který se neustále vyvíjí a mění, podle potřeb všech zúčastněných subjektů(klientů, služeb, </a:t>
            </a:r>
            <a:r>
              <a:rPr lang="cs-CZ" b="1" dirty="0" err="1"/>
              <a:t>ospod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04664"/>
            <a:ext cx="3333334" cy="22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261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2448272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pic>
        <p:nvPicPr>
          <p:cNvPr id="3" name="Picture 4" descr="Výsledek obrázku pro přednáška kreslená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2520280" cy="1956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2552953" y="2967335"/>
            <a:ext cx="403809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cs-CZ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endParaRPr lang="cs-CZ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cs-CZ" sz="30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Děkuji za pozornost </a:t>
            </a:r>
          </a:p>
        </p:txBody>
      </p:sp>
    </p:spTree>
    <p:extLst>
      <p:ext uri="{BB962C8B-B14F-4D97-AF65-F5344CB8AC3E}">
        <p14:creationId xmlns:p14="http://schemas.microsoft.com/office/powerpoint/2010/main" val="107501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Ospod</a:t>
            </a:r>
            <a:r>
              <a:rPr lang="cs-CZ" b="1" dirty="0"/>
              <a:t> nový bor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Působnost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60" y="1340768"/>
            <a:ext cx="7476008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15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cs-CZ" b="1" dirty="0"/>
              <a:t>Správní obvod obce s rozšířenou působností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Počet dětí do 18ti let v území k 31.12.2016 = 4 919 </a:t>
            </a:r>
          </a:p>
          <a:p>
            <a:r>
              <a:rPr lang="cs-CZ" dirty="0"/>
              <a:t>Počet obyvatel k 31.12.2016 = 26 309 </a:t>
            </a:r>
          </a:p>
          <a:p>
            <a:r>
              <a:rPr lang="cs-CZ" dirty="0"/>
              <a:t>Míra rizika = 2. skupina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33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PERSONÁLNÍ ZABEZPEČNÍ OSPOD NOVÝ 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Šest sociálních pracovníků </a:t>
            </a:r>
          </a:p>
          <a:p>
            <a:pPr lvl="1"/>
            <a:r>
              <a:rPr lang="cs-CZ" dirty="0"/>
              <a:t>2 pracovnice: terénní pracovnice + CAN</a:t>
            </a:r>
          </a:p>
          <a:p>
            <a:pPr lvl="1"/>
            <a:r>
              <a:rPr lang="cs-CZ" dirty="0"/>
              <a:t>2 pracovnice: terénní pracovnice + kurátor pro mládež</a:t>
            </a:r>
          </a:p>
          <a:p>
            <a:pPr lvl="1"/>
            <a:r>
              <a:rPr lang="cs-CZ" dirty="0"/>
              <a:t>1 pracovnice: terénní pracovnice + NRP</a:t>
            </a:r>
          </a:p>
          <a:p>
            <a:pPr lvl="1"/>
            <a:r>
              <a:rPr lang="cs-CZ" dirty="0"/>
              <a:t>1 pracovnice: vedení OSPOD + NRP</a:t>
            </a:r>
          </a:p>
          <a:p>
            <a:pPr marL="36576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6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SLUŽBY SPOLUPRACUJÍCÍ S OSPOD NOVÝ 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57200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Centrum pro zdravotně postižené Libereckého kraje </a:t>
            </a:r>
          </a:p>
          <a:p>
            <a:r>
              <a:rPr lang="cs-CZ" dirty="0"/>
              <a:t>Farní Charita</a:t>
            </a:r>
          </a:p>
          <a:p>
            <a:r>
              <a:rPr lang="cs-CZ" dirty="0"/>
              <a:t>Rodina v centru </a:t>
            </a:r>
            <a:r>
              <a:rPr lang="cs-CZ" dirty="0" err="1"/>
              <a:t>z.ú</a:t>
            </a:r>
            <a:r>
              <a:rPr lang="cs-CZ" dirty="0"/>
              <a:t>. Nový Bor </a:t>
            </a:r>
          </a:p>
          <a:p>
            <a:pPr lvl="1"/>
            <a:r>
              <a:rPr lang="cs-CZ" dirty="0"/>
              <a:t>+ terénní sociální pracovník OSVZ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733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Hlavní podmínky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b="1" dirty="0"/>
              <a:t>VLASTNÍ EXISTENCE  A NABÍDKA  SLUŽBY V ÚZEMÍ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PODPORA VEDENÍ OBCE </a:t>
            </a:r>
          </a:p>
          <a:p>
            <a:pPr lvl="1"/>
            <a:r>
              <a:rPr lang="cs-CZ" b="1" dirty="0"/>
              <a:t>V RÁMCI TVORBY KOMUNITNÍHO PLÁNU JSOU REALIZOVÁNA SETKÁNÍ ZÁSTUPCŮ VŠECH SLUŽEB V OBLASTI – V ČASOVÉM HORIZONTU 1X ROČNĚ</a:t>
            </a:r>
          </a:p>
          <a:p>
            <a:pPr lvl="1"/>
            <a:r>
              <a:rPr lang="cs-CZ" b="1" dirty="0"/>
              <a:t>ČINNOST SLUŽEB JE FINANČNĚ PODPOŘENA ZE STRANY OBCE</a:t>
            </a:r>
          </a:p>
          <a:p>
            <a:pPr lvl="1"/>
            <a:r>
              <a:rPr lang="cs-CZ" b="1" dirty="0"/>
              <a:t>OSVZ PRAVIDELNĚ KOMUNIKUJE SE ZÁSTUPCI OBCÍ V ÚZEMÍ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OSOBNÍ KOMUNIKACE MEZI PRACOVNÍKY OSPOD A SOCIÁLNÍMI SLUŽBAMI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474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POČÁTKY SPOLUPRÁCE OSPOD A SOCIÁLNÍ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Od roku 2014 </a:t>
            </a:r>
          </a:p>
          <a:p>
            <a:r>
              <a:rPr lang="cs-CZ" dirty="0"/>
              <a:t>Forma poskytovaných služeb </a:t>
            </a:r>
          </a:p>
          <a:p>
            <a:pPr lvl="1"/>
            <a:r>
              <a:rPr lang="cs-CZ" dirty="0"/>
              <a:t>SAS</a:t>
            </a:r>
          </a:p>
          <a:p>
            <a:pPr lvl="1"/>
            <a:r>
              <a:rPr lang="cs-CZ" dirty="0"/>
              <a:t>Služby s pověřením k výkonu SPOD </a:t>
            </a:r>
          </a:p>
          <a:p>
            <a:r>
              <a:rPr lang="cs-CZ" dirty="0"/>
              <a:t>Zadávány jsou zejména požadavky na </a:t>
            </a:r>
          </a:p>
          <a:p>
            <a:pPr lvl="1"/>
            <a:r>
              <a:rPr lang="cs-CZ" dirty="0"/>
              <a:t>Realizaci případových konferencí </a:t>
            </a:r>
          </a:p>
          <a:p>
            <a:pPr lvl="1"/>
            <a:r>
              <a:rPr lang="cs-CZ" dirty="0"/>
              <a:t>/V jednom případě expertní PK/</a:t>
            </a:r>
          </a:p>
          <a:p>
            <a:pPr lvl="1"/>
            <a:r>
              <a:rPr lang="cs-CZ" dirty="0"/>
              <a:t>Zajištění mediace</a:t>
            </a:r>
          </a:p>
          <a:p>
            <a:pPr lvl="1"/>
            <a:r>
              <a:rPr lang="cs-CZ" dirty="0"/>
              <a:t>Zajištění služeb doprovázení rodin SAS /doučování, doprovod na úřady, dluhové poradenství, právní služby/ </a:t>
            </a:r>
          </a:p>
          <a:p>
            <a:pPr lvl="1"/>
            <a:r>
              <a:rPr lang="cs-CZ" dirty="0"/>
              <a:t>Doprovázení pěstounských rodin </a:t>
            </a:r>
          </a:p>
          <a:p>
            <a:pPr lvl="1"/>
            <a:r>
              <a:rPr lang="cs-CZ" dirty="0"/>
              <a:t>Odborné psychologické služby</a:t>
            </a:r>
          </a:p>
          <a:p>
            <a:pPr lvl="1"/>
            <a:r>
              <a:rPr lang="cs-CZ" dirty="0"/>
              <a:t>Asistované předávání dětí a asistované kontakty /pouze jedna služba – úspěšné při konfliktních případech CAN /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393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Organizace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 spolupracující s </a:t>
            </a:r>
            <a:r>
              <a:rPr lang="cs-CZ" b="1" dirty="0" err="1"/>
              <a:t>ospod</a:t>
            </a:r>
            <a:r>
              <a:rPr lang="cs-CZ" b="1" dirty="0"/>
              <a:t> nový bor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7467600" cy="4873752"/>
          </a:xfrm>
        </p:spPr>
        <p:txBody>
          <a:bodyPr>
            <a:normAutofit fontScale="47500" lnSpcReduction="20000"/>
          </a:bodyPr>
          <a:lstStyle/>
          <a:p>
            <a:pPr marL="365760" lvl="1" indent="0">
              <a:buNone/>
            </a:pPr>
            <a:r>
              <a:rPr lang="cs-CZ" b="1" i="1" dirty="0"/>
              <a:t>Rodina v centru, </a:t>
            </a:r>
            <a:r>
              <a:rPr lang="cs-CZ" b="1" i="1" dirty="0" err="1"/>
              <a:t>z.ú</a:t>
            </a:r>
            <a:r>
              <a:rPr lang="cs-CZ" dirty="0"/>
              <a:t>. – </a:t>
            </a:r>
            <a:r>
              <a:rPr lang="cs-CZ" b="1" i="1" dirty="0"/>
              <a:t>doprovázení pěstounských rodin na základě Dohody o výkonu PP</a:t>
            </a:r>
          </a:p>
          <a:p>
            <a:pPr lvl="1"/>
            <a:r>
              <a:rPr lang="cs-CZ" dirty="0"/>
              <a:t>Intenzivní spolupráce – schůzky cca 1xměsíčně</a:t>
            </a:r>
          </a:p>
          <a:p>
            <a:pPr lvl="1"/>
            <a:r>
              <a:rPr lang="cs-CZ" dirty="0"/>
              <a:t>Společná tvorba IPOD</a:t>
            </a:r>
          </a:p>
          <a:p>
            <a:pPr lvl="1"/>
            <a:r>
              <a:rPr lang="cs-CZ" dirty="0"/>
              <a:t>Individuální přístup k dětem, služba má více možností bezpečné komunikace s dětmi a tím i možnost pomoci (</a:t>
            </a:r>
            <a:r>
              <a:rPr lang="cs-CZ" dirty="0" err="1"/>
              <a:t>xOSPOD</a:t>
            </a:r>
            <a:r>
              <a:rPr lang="cs-CZ" dirty="0"/>
              <a:t> často v roli „strašáka“) (např. Nikolka K.)</a:t>
            </a:r>
          </a:p>
          <a:p>
            <a:pPr lvl="1"/>
            <a:r>
              <a:rPr lang="cs-CZ" dirty="0"/>
              <a:t>Individuální přístup k pěstounům (např. Daniela a Tomášek), kteří jsou často negativně nastavení proti SPOD, ale službu přijímají s důvěrou. </a:t>
            </a:r>
          </a:p>
          <a:p>
            <a:pPr lvl="1"/>
            <a:r>
              <a:rPr lang="cs-CZ" dirty="0"/>
              <a:t>Asistované kontakty s biologickou rodinou dítěte</a:t>
            </a:r>
          </a:p>
          <a:p>
            <a:pPr marL="365760" lvl="1" indent="0">
              <a:buNone/>
            </a:pPr>
            <a:endParaRPr lang="cs-CZ" b="1" i="1" dirty="0"/>
          </a:p>
          <a:p>
            <a:pPr marL="365760" lvl="1" indent="0">
              <a:buNone/>
            </a:pPr>
            <a:r>
              <a:rPr lang="cs-CZ" b="1" i="1" dirty="0"/>
              <a:t>Rodina v centru, </a:t>
            </a:r>
            <a:r>
              <a:rPr lang="cs-CZ" b="1" i="1" dirty="0" err="1"/>
              <a:t>z.ú</a:t>
            </a:r>
            <a:r>
              <a:rPr lang="cs-CZ" b="1" i="1" dirty="0"/>
              <a:t>. – péče o ohrožené rodiny </a:t>
            </a:r>
            <a:r>
              <a:rPr lang="cs-CZ" b="1" i="1" dirty="0">
                <a:solidFill>
                  <a:srgbClr val="FF0000"/>
                </a:solidFill>
              </a:rPr>
              <a:t>(registrovaná sociální služba + pověření k SPOD)</a:t>
            </a:r>
          </a:p>
          <a:p>
            <a:pPr lvl="1"/>
            <a:r>
              <a:rPr lang="cs-CZ" sz="2200" dirty="0"/>
              <a:t>Psychologické konzultace</a:t>
            </a:r>
          </a:p>
          <a:p>
            <a:pPr lvl="1"/>
            <a:r>
              <a:rPr lang="cs-CZ" sz="2200" dirty="0"/>
              <a:t>Mediace</a:t>
            </a:r>
          </a:p>
          <a:p>
            <a:pPr lvl="1"/>
            <a:r>
              <a:rPr lang="cs-CZ" sz="2200" dirty="0"/>
              <a:t>Případové konference</a:t>
            </a:r>
          </a:p>
          <a:p>
            <a:pPr lvl="1"/>
            <a:r>
              <a:rPr lang="cs-CZ" sz="2200" dirty="0"/>
              <a:t>Finanční poradenství </a:t>
            </a:r>
          </a:p>
          <a:p>
            <a:pPr lvl="1"/>
            <a:r>
              <a:rPr lang="cs-CZ" sz="2200" dirty="0"/>
              <a:t>SAS</a:t>
            </a:r>
          </a:p>
          <a:p>
            <a:pPr lvl="1"/>
            <a:r>
              <a:rPr lang="cs-CZ" sz="2200" dirty="0"/>
              <a:t>Nízkoprahové zařízení pro děti a mládež Vafle</a:t>
            </a:r>
          </a:p>
          <a:p>
            <a:pPr marL="365760" lvl="1" indent="0">
              <a:buNone/>
            </a:pPr>
            <a:endParaRPr lang="cs-CZ" sz="2200" dirty="0"/>
          </a:p>
          <a:p>
            <a:pPr marL="365760" lvl="1" indent="0">
              <a:buNone/>
            </a:pPr>
            <a:r>
              <a:rPr lang="cs-CZ" b="1" i="1" dirty="0"/>
              <a:t>Centrum pro zdravotně postižené LK </a:t>
            </a:r>
            <a:r>
              <a:rPr lang="cs-CZ" b="1" i="1" dirty="0">
                <a:solidFill>
                  <a:srgbClr val="FF0000"/>
                </a:solidFill>
              </a:rPr>
              <a:t>(pověření k  SPOD)</a:t>
            </a:r>
          </a:p>
          <a:p>
            <a:pPr lvl="1"/>
            <a:r>
              <a:rPr lang="cs-CZ" dirty="0"/>
              <a:t>Komplexní odborná terénní a ambulantní pomoc ohroženým rodinám s dětmi v Libereckém kraji</a:t>
            </a:r>
          </a:p>
          <a:p>
            <a:pPr lvl="1"/>
            <a:r>
              <a:rPr lang="cs-CZ" dirty="0"/>
              <a:t>Široké spektrum služeb, </a:t>
            </a:r>
            <a:r>
              <a:rPr lang="cs-CZ" u="sng" dirty="0"/>
              <a:t>včetně asistovaného předávání dítěte mezi rodiči a asistovaného styku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OSPOD zpracuje zakázku s popisem sociální situace rodiny, stanovení cíle a aktivit, které je nutné zajistit, včetně rozsahu a četnosti služeb. Vstupního šetření se zpravidla účastní pracovník SPOD a služby. </a:t>
            </a:r>
          </a:p>
          <a:p>
            <a:pPr lvl="1"/>
            <a:r>
              <a:rPr lang="cs-CZ" dirty="0"/>
              <a:t>Pracovník SPOD a pracovník služby se setkávají a vyhodnocují situaci, případně mění cíle a časové rozsahy zakázky</a:t>
            </a:r>
          </a:p>
          <a:p>
            <a:pPr lvl="1"/>
            <a:r>
              <a:rPr lang="cs-CZ" dirty="0"/>
              <a:t>Pravidelné schůzky na OSPOD </a:t>
            </a:r>
          </a:p>
          <a:p>
            <a:pPr lvl="1"/>
            <a:endParaRPr lang="cs-CZ" dirty="0"/>
          </a:p>
          <a:p>
            <a:pPr marL="365760" lvl="1" indent="0">
              <a:buNone/>
            </a:pPr>
            <a:r>
              <a:rPr lang="cs-CZ" b="1" i="1" dirty="0"/>
              <a:t>Farní charita </a:t>
            </a:r>
            <a:r>
              <a:rPr lang="cs-CZ" b="1" i="1" dirty="0">
                <a:solidFill>
                  <a:srgbClr val="FF0000"/>
                </a:solidFill>
              </a:rPr>
              <a:t>(registrovaná sociální služba) </a:t>
            </a:r>
          </a:p>
          <a:p>
            <a:pPr lvl="1"/>
            <a:r>
              <a:rPr lang="cs-CZ" dirty="0"/>
              <a:t>Sociálně aktivizační služby pro rodiny s dětmi – přímo v ubytovně, v terénu </a:t>
            </a:r>
          </a:p>
          <a:p>
            <a:pPr lvl="1"/>
            <a:r>
              <a:rPr lang="cs-CZ" dirty="0"/>
              <a:t>Pravidelné setkávání 1x 2měsíce</a:t>
            </a:r>
          </a:p>
          <a:p>
            <a:pPr lvl="1"/>
            <a:r>
              <a:rPr lang="cs-CZ" dirty="0"/>
              <a:t>Služba je  klientům doporučována, není zde zakázka OSPOD</a:t>
            </a:r>
          </a:p>
          <a:p>
            <a:pPr marL="365760" lvl="1" indent="0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78616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Postupy spolupráce a </a:t>
            </a:r>
            <a:br>
              <a:rPr lang="cs-CZ" b="1" dirty="0"/>
            </a:br>
            <a:r>
              <a:rPr lang="cs-CZ" b="1" dirty="0"/>
              <a:t>Výhody a nevýhody spolupráce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PÍSEMNÁ ZAKÁZKA /kromě SAS /</a:t>
            </a:r>
          </a:p>
          <a:p>
            <a:r>
              <a:rPr lang="cs-CZ" dirty="0"/>
              <a:t>PRAVIDELNÉ SCHŮZKY PRACOVNÍKŮ SPOD A SOC.SLUŽBY … V MINIMÁLNÍM ROZSAHU 10x ročně, v případě potřeby i častěji. </a:t>
            </a:r>
          </a:p>
          <a:p>
            <a:pPr lvl="1"/>
            <a:r>
              <a:rPr lang="cs-CZ" dirty="0"/>
              <a:t>Výhoda:</a:t>
            </a:r>
          </a:p>
          <a:p>
            <a:pPr lvl="2"/>
            <a:r>
              <a:rPr lang="cs-CZ" dirty="0"/>
              <a:t>Osobní znalost jednotlivých pracovníků – lepší spolupráce</a:t>
            </a:r>
          </a:p>
          <a:p>
            <a:pPr lvl="2"/>
            <a:r>
              <a:rPr lang="cs-CZ" dirty="0"/>
              <a:t>Aktivní a individuální řešení každého případu /příklad NRP- LT-dítě v NRP CAN /např. Danielka a Míša – společné setkání, NRP – LT – Tomášek a Danielka/</a:t>
            </a:r>
          </a:p>
          <a:p>
            <a:pPr lvl="1"/>
            <a:r>
              <a:rPr lang="cs-CZ" dirty="0"/>
              <a:t>Nevýhoda: </a:t>
            </a:r>
          </a:p>
          <a:p>
            <a:pPr lvl="2"/>
            <a:r>
              <a:rPr lang="cs-CZ" dirty="0"/>
              <a:t>Velká časová náročnost (3organizace - každá pravidelné schůzky) </a:t>
            </a:r>
          </a:p>
        </p:txBody>
      </p:sp>
      <p:pic>
        <p:nvPicPr>
          <p:cNvPr id="1026" name="Picture 2" descr="C:\Users\dbalazova\AppData\Local\Microsoft\Windows\Temporary Internet Files\Content.IE5\DY5KQE81\smilie-278062_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40968"/>
            <a:ext cx="537236" cy="55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balazova\AppData\Local\Microsoft\Windows\Temporary Internet Files\Content.IE5\W6NTKIT1\smiley-150548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53" y="4808022"/>
            <a:ext cx="442019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320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946</TotalTime>
  <Words>850</Words>
  <Application>Microsoft Office PowerPoint</Application>
  <PresentationFormat>Předvádění na obrazovce (4:3)</PresentationFormat>
  <Paragraphs>107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Calibri</vt:lpstr>
      <vt:lpstr>Century Schoolbook</vt:lpstr>
      <vt:lpstr>Wingdings</vt:lpstr>
      <vt:lpstr>Wingdings 2</vt:lpstr>
      <vt:lpstr>Arkýř</vt:lpstr>
      <vt:lpstr>Spolupráce </vt:lpstr>
      <vt:lpstr>Ospod nový bor </vt:lpstr>
      <vt:lpstr>Správní obvod obce s rozšířenou působností </vt:lpstr>
      <vt:lpstr>PERSONÁLNÍ ZABEZPEČNÍ OSPOD NOVÝ BOR</vt:lpstr>
      <vt:lpstr>SOCIÁLNÍ SLUŽBY SPOLUPRACUJÍCÍ S OSPOD NOVÝ BOR</vt:lpstr>
      <vt:lpstr>Hlavní podmínky spolupráce</vt:lpstr>
      <vt:lpstr>POČÁTKY SPOLUPRÁCE OSPOD A SOCIÁLNÍ SLUŽBY</vt:lpstr>
      <vt:lpstr>Organizace  spolupracující s ospod nový bor </vt:lpstr>
      <vt:lpstr>Postupy spolupráce a  Výhody a nevýhody spolupráce</vt:lpstr>
      <vt:lpstr>OBTÍŽNÉ SITUACE PŘI NASTAVENÍ SPOLUPRÁCE</vt:lpstr>
      <vt:lpstr> Spolupráce OSPOD a sociálních služeb je proces, který se neustále vyvíjí a mění, podle potřeb všech zúčastněných subjektů(klientů, služeb, ospod)    </vt:lpstr>
      <vt:lpstr>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Spolupráce</dc:title>
  <dc:creator>Balážová Dana</dc:creator>
  <cp:lastModifiedBy>Tůmová Kamila</cp:lastModifiedBy>
  <cp:revision>42</cp:revision>
  <cp:lastPrinted>2017-09-14T04:49:49Z</cp:lastPrinted>
  <dcterms:created xsi:type="dcterms:W3CDTF">2017-08-23T13:20:13Z</dcterms:created>
  <dcterms:modified xsi:type="dcterms:W3CDTF">2024-03-15T06:34:57Z</dcterms:modified>
</cp:coreProperties>
</file>